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png" ContentType="image/png"/>
  <Override PartName="/ppt/media/image3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691813" cy="151193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78756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704124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3424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78756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704124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34240" y="603000"/>
            <a:ext cx="9622080" cy="1170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ângulo 5_0"/>
          <p:cNvSpPr/>
          <p:nvPr/>
        </p:nvSpPr>
        <p:spPr>
          <a:xfrm>
            <a:off x="0" y="-43200"/>
            <a:ext cx="10711080" cy="15161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CaixaDeTexto 7_1"/>
          <p:cNvSpPr/>
          <p:nvPr/>
        </p:nvSpPr>
        <p:spPr>
          <a:xfrm>
            <a:off x="406080" y="311760"/>
            <a:ext cx="2885040" cy="6314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MAPA DE RISCO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CaixaDeTexto 8_1"/>
          <p:cNvSpPr/>
          <p:nvPr/>
        </p:nvSpPr>
        <p:spPr>
          <a:xfrm>
            <a:off x="406080" y="1155600"/>
            <a:ext cx="2885760" cy="2665800"/>
          </a:xfrm>
          <a:prstGeom prst="roundRect">
            <a:avLst>
              <a:gd name="adj" fmla="val 3780"/>
            </a:avLst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O QUE É?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DOCUMENTO SIMPLIFICADO DA AVALIAÇÃO DE RISCOS E FORMAS DE PREVENÇÃO.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PARA QUE SERVE?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MANTER O TRABALHADOR PERMANENTEMENTE INFORMADO SOBRE OS RISCOS NA SUA FUNÇÃO E COMO SE PROTEGER.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FICOU COM DÚVIDA?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PROCURE SEU ENCARREGADO, CIPA, SESMT OU RH.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Elipse 1_1"/>
          <p:cNvSpPr/>
          <p:nvPr/>
        </p:nvSpPr>
        <p:spPr>
          <a:xfrm>
            <a:off x="5147280" y="21960"/>
            <a:ext cx="5909400" cy="5909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Elipse 15_1"/>
          <p:cNvSpPr/>
          <p:nvPr/>
        </p:nvSpPr>
        <p:spPr>
          <a:xfrm>
            <a:off x="5245560" y="-6120"/>
            <a:ext cx="5909400" cy="5909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Elipse 18_1"/>
          <p:cNvSpPr/>
          <p:nvPr/>
        </p:nvSpPr>
        <p:spPr>
          <a:xfrm>
            <a:off x="5555880" y="-81000"/>
            <a:ext cx="5909400" cy="5909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Retângulo: Cantos Arredondados 16_1"/>
          <p:cNvSpPr/>
          <p:nvPr/>
        </p:nvSpPr>
        <p:spPr>
          <a:xfrm>
            <a:off x="349200" y="11106000"/>
            <a:ext cx="9992160" cy="3483360"/>
          </a:xfrm>
          <a:prstGeom prst="roundRect">
            <a:avLst>
              <a:gd name="adj" fmla="val 3393"/>
            </a:avLst>
          </a:prstGeom>
          <a:solidFill>
            <a:schemeClr val="bg1"/>
          </a:solidFill>
          <a:ln>
            <a:solidFill>
              <a:srgbClr val="ffffff"/>
            </a:solidFill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      </a:t>
            </a: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TRABALHO SENTADO EM ESTAÇÃO DE COMPUTADOR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5" name="Tabela 3_1"/>
          <p:cNvGraphicFramePr/>
          <p:nvPr/>
        </p:nvGraphicFramePr>
        <p:xfrm>
          <a:off x="722520" y="11806920"/>
          <a:ext cx="9273240" cy="2550960"/>
        </p:xfrm>
        <a:graphic>
          <a:graphicData uri="http://schemas.openxmlformats.org/drawingml/2006/table">
            <a:tbl>
              <a:tblPr/>
              <a:tblGrid>
                <a:gridCol w="2520000"/>
                <a:gridCol w="2880000"/>
                <a:gridCol w="3873600"/>
              </a:tblGrid>
              <a:tr h="412920"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FATORES DE RISCO (Origem)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RISCOS (Consequência, lesão, agravo)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MEDIDAS DE CONTROLE (Prevenção)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</a:tr>
              <a:tr h="712440">
                <a:tc>
                  <a:txBody>
                    <a:bodyPr lIns="101520" rIns="101520" anchor="t">
                      <a:noAutofit/>
                    </a:bodyPr>
                    <a:p>
                      <a:endParaRPr b="0" lang="pt-B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endParaRPr b="0" lang="pt-B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endParaRPr b="0" lang="pt-B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9"/>
                    </a:solidFill>
                  </a:tcPr>
                </a:tc>
              </a:tr>
              <a:tr h="712440">
                <a:tc>
                  <a:txBody>
                    <a:bodyPr lIns="101520" rIns="101520" anchor="t">
                      <a:noAutofit/>
                    </a:bodyPr>
                    <a:p>
                      <a:endParaRPr b="0" lang="pt-B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endParaRPr b="0" lang="pt-B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endParaRPr b="0" lang="pt-B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713160">
                <a:tc>
                  <a:txBody>
                    <a:bodyPr lIns="101520" rIns="101520" anchor="t">
                      <a:noAutofit/>
                    </a:bodyPr>
                    <a:p>
                      <a:endParaRPr b="0" lang="pt-B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endParaRPr b="0" lang="pt-B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endParaRPr b="0" lang="pt-B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  <p:sp>
        <p:nvSpPr>
          <p:cNvPr id="46" name="Picture 2_1"/>
          <p:cNvSpPr/>
          <p:nvPr/>
        </p:nvSpPr>
        <p:spPr>
          <a:xfrm>
            <a:off x="5520240" y="-170640"/>
            <a:ext cx="6117840" cy="6116400"/>
          </a:xfrm>
          <a:prstGeom prst="ellipse">
            <a:avLst/>
          </a:prstGeom>
          <a:blipFill rotWithShape="0">
            <a:blip r:embed="rId1"/>
            <a:srcRect/>
            <a:stretch/>
          </a:blipFill>
          <a:ln w="0">
            <a:noFill/>
          </a:ln>
          <a:effectLst>
            <a:softEdge rad="11268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CaixaDeTexto 13_1"/>
          <p:cNvSpPr/>
          <p:nvPr/>
        </p:nvSpPr>
        <p:spPr>
          <a:xfrm>
            <a:off x="5493960" y="3969360"/>
            <a:ext cx="2158560" cy="2158560"/>
          </a:xfrm>
          <a:prstGeom prst="ellipse">
            <a:avLst/>
          </a:prstGeom>
          <a:solidFill>
            <a:schemeClr val="bg1"/>
          </a:solidFill>
          <a:ln w="0">
            <a:solidFill>
              <a:srgbClr val="bfbfbf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?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" name="Imagem 2_1" descr=""/>
          <p:cNvPicPr/>
          <p:nvPr/>
        </p:nvPicPr>
        <p:blipFill>
          <a:blip r:embed="rId2"/>
          <a:stretch/>
        </p:blipFill>
        <p:spPr>
          <a:xfrm>
            <a:off x="5493600" y="8870040"/>
            <a:ext cx="3720240" cy="1784880"/>
          </a:xfrm>
          <a:prstGeom prst="rect">
            <a:avLst/>
          </a:prstGeom>
          <a:ln cap="sq" w="190500">
            <a:solidFill>
              <a:srgbClr val="ffffff"/>
            </a:solidFill>
            <a:miter/>
          </a:ln>
          <a:effectLst>
            <a:outerShdw algn="tl" blurRad="65160" dir="12883277" dist="49931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9" name="Imagem 6_1" descr=""/>
          <p:cNvPicPr/>
          <p:nvPr/>
        </p:nvPicPr>
        <p:blipFill>
          <a:blip r:embed="rId3"/>
          <a:stretch/>
        </p:blipFill>
        <p:spPr>
          <a:xfrm>
            <a:off x="722160" y="6171120"/>
            <a:ext cx="3180600" cy="3180600"/>
          </a:xfrm>
          <a:prstGeom prst="rect">
            <a:avLst/>
          </a:prstGeom>
          <a:ln cap="sq" w="190500">
            <a:solidFill>
              <a:srgbClr val="ffffff"/>
            </a:solidFill>
            <a:miter/>
          </a:ln>
          <a:effectLst>
            <a:outerShdw algn="tl" blurRad="65160" dir="12883277" dist="49931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0" name="CaixaDeTexto 21_1"/>
          <p:cNvSpPr/>
          <p:nvPr/>
        </p:nvSpPr>
        <p:spPr>
          <a:xfrm>
            <a:off x="7390800" y="6723720"/>
            <a:ext cx="2158560" cy="2158560"/>
          </a:xfrm>
          <a:prstGeom prst="ellipse">
            <a:avLst/>
          </a:prstGeom>
          <a:solidFill>
            <a:schemeClr val="bg1"/>
          </a:solidFill>
          <a:ln w="0">
            <a:solidFill>
              <a:srgbClr val="bfbfbf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?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CaixaDeTexto 20_1"/>
          <p:cNvSpPr/>
          <p:nvPr/>
        </p:nvSpPr>
        <p:spPr>
          <a:xfrm>
            <a:off x="3277800" y="6145920"/>
            <a:ext cx="2158560" cy="2158560"/>
          </a:xfrm>
          <a:prstGeom prst="ellipse">
            <a:avLst/>
          </a:prstGeom>
          <a:solidFill>
            <a:schemeClr val="bg1"/>
          </a:solidFill>
          <a:ln w="0">
            <a:solidFill>
              <a:srgbClr val="bfbfbf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?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tângulo 5_ 1"/>
          <p:cNvSpPr/>
          <p:nvPr/>
        </p:nvSpPr>
        <p:spPr>
          <a:xfrm>
            <a:off x="0" y="-43200"/>
            <a:ext cx="10711080" cy="15161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CaixaDeTexto 7_ 2"/>
          <p:cNvSpPr/>
          <p:nvPr/>
        </p:nvSpPr>
        <p:spPr>
          <a:xfrm>
            <a:off x="406080" y="311760"/>
            <a:ext cx="2885040" cy="6314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MAPA DE RISCO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CaixaDeTexto 8_ 2"/>
          <p:cNvSpPr/>
          <p:nvPr/>
        </p:nvSpPr>
        <p:spPr>
          <a:xfrm>
            <a:off x="406080" y="1155600"/>
            <a:ext cx="2885760" cy="2665800"/>
          </a:xfrm>
          <a:prstGeom prst="roundRect">
            <a:avLst>
              <a:gd name="adj" fmla="val 3780"/>
            </a:avLst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O QUE É?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DOCUMENTO SIMPLIFICADO DA AVALIAÇÃO DE RISCOS E FORMAS DE PREVENÇÃO.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PARA QUE SERVE?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MANTER O TRABALHADOR PERMANENTEMENTE INFORMADO SOBRE OS RISCOS NA SUA FUNÇÃO E COMO SE PROTEGER.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FICOU COM DÚVIDA?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PROCURE SEU ENCARREGADO, CIPA, SESMT OU RH.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Elipse 1_ 2"/>
          <p:cNvSpPr/>
          <p:nvPr/>
        </p:nvSpPr>
        <p:spPr>
          <a:xfrm>
            <a:off x="5147280" y="21960"/>
            <a:ext cx="5909400" cy="5909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Elipse 15_ 2"/>
          <p:cNvSpPr/>
          <p:nvPr/>
        </p:nvSpPr>
        <p:spPr>
          <a:xfrm>
            <a:off x="5245560" y="-6120"/>
            <a:ext cx="5909400" cy="5909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Elipse 18_ 2"/>
          <p:cNvSpPr/>
          <p:nvPr/>
        </p:nvSpPr>
        <p:spPr>
          <a:xfrm>
            <a:off x="5555880" y="-81000"/>
            <a:ext cx="5909400" cy="5909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Retângulo: Cantos Arredondados 16_ 2"/>
          <p:cNvSpPr/>
          <p:nvPr/>
        </p:nvSpPr>
        <p:spPr>
          <a:xfrm>
            <a:off x="349200" y="11106000"/>
            <a:ext cx="9992160" cy="3483360"/>
          </a:xfrm>
          <a:prstGeom prst="roundRect">
            <a:avLst>
              <a:gd name="adj" fmla="val 3393"/>
            </a:avLst>
          </a:prstGeom>
          <a:solidFill>
            <a:schemeClr val="bg1"/>
          </a:solidFill>
          <a:ln>
            <a:solidFill>
              <a:srgbClr val="ffffff"/>
            </a:solidFill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      </a:t>
            </a: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TRABALHO SENTADO EM ESTAÇÃO DE COMPUTADOR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9" name="Tabela 3_ 2"/>
          <p:cNvGraphicFramePr/>
          <p:nvPr/>
        </p:nvGraphicFramePr>
        <p:xfrm>
          <a:off x="722520" y="11806920"/>
          <a:ext cx="9273240" cy="2550960"/>
        </p:xfrm>
        <a:graphic>
          <a:graphicData uri="http://schemas.openxmlformats.org/drawingml/2006/table">
            <a:tbl>
              <a:tblPr/>
              <a:tblGrid>
                <a:gridCol w="2520000"/>
                <a:gridCol w="2880000"/>
                <a:gridCol w="3873600"/>
              </a:tblGrid>
              <a:tr h="412920"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FATORES DE RISCO (Origem)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RISCOS (Consequência, lesão, agravo)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MEDIDAS DE CONTROLE (Prevenção)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</a:tr>
              <a:tr h="712440"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POSTURA PROLONGADA SENTADA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CANSAÇO, DORSALGIA, CIFOSE, EDEMAS E VARIZES.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PAUSA REGULAR PARA FICAR EM PÉ, ALONGAR, CAMINHAR E AJUSTAR O MOBILIÁRIO.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9"/>
                    </a:solidFill>
                  </a:tcPr>
                </a:tc>
              </a:tr>
              <a:tr h="712440"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REPETIÇÃO INTENSA NO USO DO TECLADO E MOUSE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BURSITES, SÍNDROME DO TÚNEL DO CARPO, TENDINITE, TENOSSINOVITE.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PAUSA REGULAR FORA DO COMPUTADOR E CELULAR, ALONGAR, FORTALECER E REPOUSAR, AJUSTAR O MOBILIÁRIO.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</a:tr>
              <a:tr h="713160"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USO PROLONGADO DO MONITOR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CANSAÇO, DOR DE CABEÇA, SENSIBILIDADE A LUZ, VISÃO TURVA.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101520" rIns="101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PAUSA REGULAR FORA DO COMPUTADOR E CELULAR, MANTER UM BRAÇO DE DISTÂNCIA DA TELA, DIMINUIR A RESOLUÇÃO DA TELA.</a:t>
                      </a:r>
                      <a:endParaRPr b="0" lang="pt-BR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101520" marR="1015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  <p:sp>
        <p:nvSpPr>
          <p:cNvPr id="60" name="Picture 2_ 2"/>
          <p:cNvSpPr/>
          <p:nvPr/>
        </p:nvSpPr>
        <p:spPr>
          <a:xfrm>
            <a:off x="5520240" y="-170640"/>
            <a:ext cx="6117840" cy="6116400"/>
          </a:xfrm>
          <a:prstGeom prst="ellipse">
            <a:avLst/>
          </a:prstGeom>
          <a:blipFill rotWithShape="0">
            <a:blip r:embed="rId1"/>
            <a:srcRect/>
            <a:stretch/>
          </a:blipFill>
          <a:ln w="0">
            <a:noFill/>
          </a:ln>
          <a:effectLst>
            <a:softEdge rad="11268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CaixaDeTexto 13_ 2"/>
          <p:cNvSpPr/>
          <p:nvPr/>
        </p:nvSpPr>
        <p:spPr>
          <a:xfrm>
            <a:off x="5493960" y="3969360"/>
            <a:ext cx="2158560" cy="2158560"/>
          </a:xfrm>
          <a:prstGeom prst="ellipse">
            <a:avLst/>
          </a:prstGeom>
          <a:solidFill>
            <a:schemeClr val="bg1"/>
          </a:solidFill>
          <a:ln w="0">
            <a:solidFill>
              <a:srgbClr val="bfbfbf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DORES E DESVIOS NA COLUNA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2" name="Imagem 2_ 2" descr=""/>
          <p:cNvPicPr/>
          <p:nvPr/>
        </p:nvPicPr>
        <p:blipFill>
          <a:blip r:embed="rId2"/>
          <a:stretch/>
        </p:blipFill>
        <p:spPr>
          <a:xfrm>
            <a:off x="5493600" y="8870040"/>
            <a:ext cx="3720240" cy="1784880"/>
          </a:xfrm>
          <a:prstGeom prst="rect">
            <a:avLst/>
          </a:prstGeom>
          <a:ln cap="sq" w="190500">
            <a:solidFill>
              <a:srgbClr val="ffffff"/>
            </a:solidFill>
            <a:miter/>
          </a:ln>
          <a:effectLst>
            <a:outerShdw algn="tl" blurRad="65160" dir="12883277" dist="49931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3" name="Imagem 6_ 2" descr=""/>
          <p:cNvPicPr/>
          <p:nvPr/>
        </p:nvPicPr>
        <p:blipFill>
          <a:blip r:embed="rId3"/>
          <a:stretch/>
        </p:blipFill>
        <p:spPr>
          <a:xfrm>
            <a:off x="722160" y="6171120"/>
            <a:ext cx="3180600" cy="3180600"/>
          </a:xfrm>
          <a:prstGeom prst="rect">
            <a:avLst/>
          </a:prstGeom>
          <a:ln cap="sq" w="190500">
            <a:solidFill>
              <a:srgbClr val="ffffff"/>
            </a:solidFill>
            <a:miter/>
          </a:ln>
          <a:effectLst>
            <a:outerShdw algn="tl" blurRad="65160" dir="12883277" dist="49931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4" name="CaixaDeTexto 21_ 2"/>
          <p:cNvSpPr/>
          <p:nvPr/>
        </p:nvSpPr>
        <p:spPr>
          <a:xfrm>
            <a:off x="7390800" y="6723720"/>
            <a:ext cx="2158560" cy="2158560"/>
          </a:xfrm>
          <a:prstGeom prst="ellipse">
            <a:avLst/>
          </a:prstGeom>
          <a:solidFill>
            <a:schemeClr val="bg1"/>
          </a:solidFill>
          <a:ln w="0">
            <a:solidFill>
              <a:srgbClr val="bfbfbf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INFLAMAÇÃO NAS ARTICULAÇÕES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CaixaDeTexto 20_ 2"/>
          <p:cNvSpPr/>
          <p:nvPr/>
        </p:nvSpPr>
        <p:spPr>
          <a:xfrm>
            <a:off x="3277800" y="6145920"/>
            <a:ext cx="2158560" cy="2158560"/>
          </a:xfrm>
          <a:prstGeom prst="ellipse">
            <a:avLst/>
          </a:prstGeom>
          <a:solidFill>
            <a:schemeClr val="bg1"/>
          </a:solidFill>
          <a:ln w="0">
            <a:solidFill>
              <a:srgbClr val="bfbfbf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DORES NO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PESCOÇO E OMBROS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Application>LibreOffice/7.6.2.1$Windows_X86_64 LibreOffice_project/56f7684011345957bbf33a7ee678afaf4d2ba333</Application>
  <AppVersion>15.0000</AppVersion>
  <Words>185</Words>
  <Paragraphs>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2018-08-28T16:39:50Z</dcterms:created>
  <dc:creator>Sandro Luiz Barth</dc:creator>
  <dc:description/>
  <dc:language>pt-BR</dc:language>
  <cp:lastModifiedBy/>
  <cp:lastPrinted>2020-02-10T18:47:30Z</cp:lastPrinted>
  <dcterms:modified xsi:type="dcterms:W3CDTF">2024-02-22T09:14:40Z</dcterms:modified>
  <cp:revision>67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Personalizar</vt:lpwstr>
  </property>
  <property fmtid="{D5CDD505-2E9C-101B-9397-08002B2CF9AE}" pid="3" name="Slides">
    <vt:i4>1</vt:i4>
  </property>
</Properties>
</file>